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64" r:id="rId2"/>
    <p:sldId id="267" r:id="rId3"/>
    <p:sldId id="268" r:id="rId4"/>
    <p:sldId id="269" r:id="rId5"/>
    <p:sldId id="270" r:id="rId6"/>
    <p:sldId id="266"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00" autoAdjust="0"/>
    <p:restoredTop sz="94660"/>
  </p:normalViewPr>
  <p:slideViewPr>
    <p:cSldViewPr>
      <p:cViewPr varScale="1">
        <p:scale>
          <a:sx n="68" d="100"/>
          <a:sy n="68" d="100"/>
        </p:scale>
        <p:origin x="-157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8A1F59-0DE9-4E3B-B588-795A2D4E4C92}" type="datetimeFigureOut">
              <a:rPr lang="en-US" smtClean="0"/>
              <a:pPr/>
              <a:t>11/26/2017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0712CA-A374-4852-95FA-818D39BEF1B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50EE8DB-3149-468E-89CF-9240CF40BAF1}" type="datetime1">
              <a:rPr lang="en-US" smtClean="0"/>
              <a:pPr/>
              <a:t>11/26/2017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E2D0005A-0D7F-4CF1-BDB7-26AB72B8AE28}"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C27D45E-A9C9-4D2F-9F31-AF0943D90D7B}" type="datetime1">
              <a:rPr lang="en-US" smtClean="0"/>
              <a:pPr/>
              <a:t>11/26/2017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D0005A-0D7F-4CF1-BDB7-26AB72B8AE2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5CFBCE6-DAF1-4D45-A593-A2EDB4F0E2BB}" type="datetime1">
              <a:rPr lang="en-US" smtClean="0"/>
              <a:pPr/>
              <a:t>11/26/2017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D0005A-0D7F-4CF1-BDB7-26AB72B8AE2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AEA7CF5-7960-4455-AA66-AC4D5DE77060}" type="datetime1">
              <a:rPr lang="en-US" smtClean="0"/>
              <a:pPr/>
              <a:t>11/26/2017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D0005A-0D7F-4CF1-BDB7-26AB72B8AE28}"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DD131A8-1324-4671-8377-F7A1A89EDB0B}" type="datetime1">
              <a:rPr lang="en-US" smtClean="0"/>
              <a:pPr/>
              <a:t>11/26/2017</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E2D0005A-0D7F-4CF1-BDB7-26AB72B8AE2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743E17C-6066-4A2A-99DE-185617102E98}" type="datetime1">
              <a:rPr lang="en-US" smtClean="0"/>
              <a:pPr/>
              <a:t>11/26/2017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D0005A-0D7F-4CF1-BDB7-26AB72B8AE28}"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E0B9B70-CDE3-470E-B6CA-D93CF6C6D9BC}" type="datetime1">
              <a:rPr lang="en-US" smtClean="0"/>
              <a:pPr/>
              <a:t>11/26/2017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D0005A-0D7F-4CF1-BDB7-26AB72B8AE28}"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00A1AFF-0638-4F3A-A311-AE48856C260F}" type="datetime1">
              <a:rPr lang="en-US" smtClean="0"/>
              <a:pPr/>
              <a:t>11/26/2017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D0005A-0D7F-4CF1-BDB7-26AB72B8AE2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6AFE45-D832-49CD-B646-BBD52778CFDC}" type="datetime1">
              <a:rPr lang="en-US" smtClean="0"/>
              <a:pPr/>
              <a:t>11/26/2017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D0005A-0D7F-4CF1-BDB7-26AB72B8AE2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EB2130A-8F71-42AE-AF6C-F654BFD5E5B0}" type="datetime1">
              <a:rPr lang="en-US" smtClean="0"/>
              <a:pPr/>
              <a:t>11/26/2017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D0005A-0D7F-4CF1-BDB7-26AB72B8AE28}"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4559A78-5665-457B-AACA-51D317B72BB7}" type="datetime1">
              <a:rPr lang="en-US" smtClean="0"/>
              <a:pPr/>
              <a:t>11/26/2017</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E2D0005A-0D7F-4CF1-BDB7-26AB72B8AE28}"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BB6FB199-7BB1-4EDF-92F4-6C13CC043AE4}" type="datetime1">
              <a:rPr lang="en-US" smtClean="0"/>
              <a:pPr/>
              <a:t>11/26/2017</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E2D0005A-0D7F-4CF1-BDB7-26AB72B8AE2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a:xfrm>
            <a:off x="8458200" y="6172200"/>
            <a:ext cx="457200" cy="457200"/>
          </a:xfrm>
          <a:solidFill>
            <a:srgbClr val="FF0000"/>
          </a:solidFill>
        </p:spPr>
        <p:txBody>
          <a:bodyPr/>
          <a:lstStyle/>
          <a:p>
            <a:fld id="{E2D0005A-0D7F-4CF1-BDB7-26AB72B8AE28}" type="slidenum">
              <a:rPr lang="en-US" smtClean="0">
                <a:solidFill>
                  <a:schemeClr val="tx1"/>
                </a:solidFill>
              </a:rPr>
              <a:pPr/>
              <a:t>1</a:t>
            </a:fld>
            <a:endParaRPr lang="en-US" dirty="0">
              <a:solidFill>
                <a:schemeClr val="tx1"/>
              </a:solidFill>
            </a:endParaRPr>
          </a:p>
        </p:txBody>
      </p:sp>
      <p:sp>
        <p:nvSpPr>
          <p:cNvPr id="8" name="Rectangle 7"/>
          <p:cNvSpPr/>
          <p:nvPr/>
        </p:nvSpPr>
        <p:spPr>
          <a:xfrm>
            <a:off x="228600" y="0"/>
            <a:ext cx="86868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Lecture 7                                                                        Dr</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 </a:t>
            </a:r>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K. </a:t>
            </a:r>
            <a:r>
              <a:rPr lang="en-US" sz="2400" b="1" i="1" u="sng" dirty="0" err="1"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
        <p:nvSpPr>
          <p:cNvPr id="4" name="Rectangle 3"/>
          <p:cNvSpPr/>
          <p:nvPr/>
        </p:nvSpPr>
        <p:spPr>
          <a:xfrm>
            <a:off x="304800" y="990600"/>
            <a:ext cx="8610600" cy="2769989"/>
          </a:xfrm>
          <a:prstGeom prst="rect">
            <a:avLst/>
          </a:prstGeom>
        </p:spPr>
        <p:txBody>
          <a:bodyPr wrap="square">
            <a:spAutoFit/>
          </a:bodyPr>
          <a:lstStyle/>
          <a:p>
            <a:pPr algn="just"/>
            <a:r>
              <a:rPr lang="en-US" sz="2400" b="1" dirty="0" smtClean="0">
                <a:solidFill>
                  <a:srgbClr val="C00000"/>
                </a:solidFill>
                <a:latin typeface="Calibri" pitchFamily="34" charset="0"/>
              </a:rPr>
              <a:t>CENTRIFUGAL CASTING</a:t>
            </a:r>
          </a:p>
          <a:p>
            <a:pPr algn="just"/>
            <a:r>
              <a:rPr lang="en-US" b="1" i="1" dirty="0" smtClean="0">
                <a:solidFill>
                  <a:srgbClr val="0070C0"/>
                </a:solidFill>
                <a:latin typeface="Calibri" pitchFamily="34" charset="0"/>
              </a:rPr>
              <a:t>refers to several casting methods in which the mold is rotated at high speed so that centrifugal force distributes the molten metal to the outer regions of the die cavity</a:t>
            </a:r>
            <a:r>
              <a:rPr lang="en-US" dirty="0" smtClean="0">
                <a:latin typeface="Calibri" pitchFamily="34" charset="0"/>
              </a:rPr>
              <a:t>. </a:t>
            </a:r>
          </a:p>
          <a:p>
            <a:pPr algn="just"/>
            <a:endParaRPr lang="en-US" b="1" dirty="0" smtClean="0">
              <a:latin typeface="Calibri" pitchFamily="34" charset="0"/>
            </a:endParaRPr>
          </a:p>
          <a:p>
            <a:pPr algn="just"/>
            <a:r>
              <a:rPr lang="en-US" b="1" dirty="0" smtClean="0">
                <a:latin typeface="Calibri" pitchFamily="34" charset="0"/>
              </a:rPr>
              <a:t>the centrifugal casting methods includes:</a:t>
            </a:r>
          </a:p>
          <a:p>
            <a:pPr marL="342900" indent="-342900" algn="just">
              <a:buFontTx/>
              <a:buAutoNum type="arabicParenBoth"/>
            </a:pPr>
            <a:r>
              <a:rPr lang="en-US" dirty="0" smtClean="0">
                <a:latin typeface="Calibri" pitchFamily="34" charset="0"/>
              </a:rPr>
              <a:t>True Centrifugal Casting.</a:t>
            </a:r>
          </a:p>
          <a:p>
            <a:pPr marL="342900" indent="-342900" algn="just">
              <a:buAutoNum type="arabicParenBoth"/>
            </a:pPr>
            <a:r>
              <a:rPr lang="en-US" dirty="0" err="1" smtClean="0">
                <a:latin typeface="Calibri" pitchFamily="34" charset="0"/>
              </a:rPr>
              <a:t>Semicentrifugal</a:t>
            </a:r>
            <a:r>
              <a:rPr lang="en-US" dirty="0" smtClean="0">
                <a:latin typeface="Calibri" pitchFamily="34" charset="0"/>
              </a:rPr>
              <a:t> Casting.</a:t>
            </a:r>
          </a:p>
          <a:p>
            <a:pPr algn="just"/>
            <a:r>
              <a:rPr lang="en-US" dirty="0" smtClean="0">
                <a:latin typeface="Calibri" pitchFamily="34" charset="0"/>
              </a:rPr>
              <a:t>(3) Centrifuge Casting.</a:t>
            </a:r>
          </a:p>
          <a:p>
            <a:pPr algn="just"/>
            <a:endParaRPr lang="en-US" b="1" dirty="0" smtClean="0">
              <a:solidFill>
                <a:srgbClr val="C00000"/>
              </a:solidFill>
              <a:latin typeface="Calibri" pitchFamily="34" charset="0"/>
            </a:endParaRPr>
          </a:p>
        </p:txBody>
      </p:sp>
      <p:sp>
        <p:nvSpPr>
          <p:cNvPr id="5" name="Rectangle 4"/>
          <p:cNvSpPr/>
          <p:nvPr/>
        </p:nvSpPr>
        <p:spPr>
          <a:xfrm>
            <a:off x="304800" y="533400"/>
            <a:ext cx="5430461" cy="461665"/>
          </a:xfrm>
          <a:prstGeom prst="rect">
            <a:avLst/>
          </a:prstGeom>
        </p:spPr>
        <p:txBody>
          <a:bodyPr wrap="none">
            <a:spAutoFit/>
          </a:bodyPr>
          <a:lstStyle/>
          <a:p>
            <a:r>
              <a:rPr lang="en-US" sz="2400" b="1" dirty="0" smtClean="0">
                <a:solidFill>
                  <a:srgbClr val="C00000"/>
                </a:solidFill>
                <a:latin typeface="Calibri" pitchFamily="34" charset="0"/>
              </a:rPr>
              <a:t>PERMANENT-MOLD CASTING PROCESSES</a:t>
            </a:r>
            <a:endParaRPr lang="en-US" sz="2400" b="1" dirty="0">
              <a:solidFill>
                <a:srgbClr val="C00000"/>
              </a:solidFill>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382000" y="6172200"/>
            <a:ext cx="457200" cy="457200"/>
          </a:xfrm>
          <a:solidFill>
            <a:srgbClr val="FF0000"/>
          </a:solidFill>
          <a:ln>
            <a:solidFill>
              <a:schemeClr val="accent1"/>
            </a:solidFill>
          </a:ln>
        </p:spPr>
        <p:txBody>
          <a:bodyPr/>
          <a:lstStyle/>
          <a:p>
            <a:fld id="{E2D0005A-0D7F-4CF1-BDB7-26AB72B8AE28}" type="slidenum">
              <a:rPr lang="en-US" smtClean="0">
                <a:solidFill>
                  <a:schemeClr val="tx1"/>
                </a:solidFill>
              </a:rPr>
              <a:pPr/>
              <a:t>2</a:t>
            </a:fld>
            <a:endParaRPr lang="en-US">
              <a:solidFill>
                <a:schemeClr val="tx1"/>
              </a:solidFill>
            </a:endParaRPr>
          </a:p>
        </p:txBody>
      </p:sp>
      <p:sp>
        <p:nvSpPr>
          <p:cNvPr id="5" name="Rectangle 4"/>
          <p:cNvSpPr/>
          <p:nvPr/>
        </p:nvSpPr>
        <p:spPr>
          <a:xfrm>
            <a:off x="228600" y="0"/>
            <a:ext cx="89154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Lecture 7                                                                             Dr</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 </a:t>
            </a:r>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K. </a:t>
            </a:r>
            <a:r>
              <a:rPr lang="en-US" sz="2400" b="1" i="1" u="sng" dirty="0" err="1"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pic>
        <p:nvPicPr>
          <p:cNvPr id="4" name="Picture 2"/>
          <p:cNvPicPr>
            <a:picLocks noChangeAspect="1" noChangeArrowheads="1"/>
          </p:cNvPicPr>
          <p:nvPr/>
        </p:nvPicPr>
        <p:blipFill>
          <a:blip r:embed="rId2" cstate="print"/>
          <a:srcRect/>
          <a:stretch>
            <a:fillRect/>
          </a:stretch>
        </p:blipFill>
        <p:spPr bwMode="auto">
          <a:xfrm>
            <a:off x="609600" y="3505200"/>
            <a:ext cx="7315200" cy="2714625"/>
          </a:xfrm>
          <a:prstGeom prst="rect">
            <a:avLst/>
          </a:prstGeom>
          <a:noFill/>
          <a:ln w="9525">
            <a:noFill/>
            <a:miter lim="800000"/>
            <a:headEnd/>
            <a:tailEnd/>
          </a:ln>
        </p:spPr>
      </p:pic>
      <p:sp>
        <p:nvSpPr>
          <p:cNvPr id="6" name="Rectangle 5"/>
          <p:cNvSpPr/>
          <p:nvPr/>
        </p:nvSpPr>
        <p:spPr>
          <a:xfrm>
            <a:off x="1905000" y="6248400"/>
            <a:ext cx="4572000" cy="369332"/>
          </a:xfrm>
          <a:prstGeom prst="rect">
            <a:avLst/>
          </a:prstGeom>
        </p:spPr>
        <p:txBody>
          <a:bodyPr>
            <a:spAutoFit/>
          </a:bodyPr>
          <a:lstStyle/>
          <a:p>
            <a:r>
              <a:rPr lang="en-US" b="1" dirty="0" smtClean="0"/>
              <a:t>FIGURE 1 </a:t>
            </a:r>
            <a:r>
              <a:rPr lang="en-US" dirty="0" smtClean="0"/>
              <a:t>Setup for true centrifugal casting.</a:t>
            </a:r>
            <a:endParaRPr lang="en-US" dirty="0"/>
          </a:p>
        </p:txBody>
      </p:sp>
      <p:sp>
        <p:nvSpPr>
          <p:cNvPr id="7" name="Rectangle 6"/>
          <p:cNvSpPr/>
          <p:nvPr/>
        </p:nvSpPr>
        <p:spPr>
          <a:xfrm>
            <a:off x="228600" y="533400"/>
            <a:ext cx="3222229" cy="461665"/>
          </a:xfrm>
          <a:prstGeom prst="rect">
            <a:avLst/>
          </a:prstGeom>
        </p:spPr>
        <p:txBody>
          <a:bodyPr wrap="none">
            <a:spAutoFit/>
          </a:bodyPr>
          <a:lstStyle/>
          <a:p>
            <a:r>
              <a:rPr lang="en-US" sz="2400" b="1" dirty="0" smtClean="0">
                <a:solidFill>
                  <a:srgbClr val="FF0000"/>
                </a:solidFill>
                <a:latin typeface="Calibri" pitchFamily="34" charset="0"/>
              </a:rPr>
              <a:t>True Centrifugal Casting</a:t>
            </a:r>
            <a:endParaRPr lang="en-US" sz="2400" b="1" dirty="0">
              <a:solidFill>
                <a:srgbClr val="FF0000"/>
              </a:solidFill>
              <a:latin typeface="Calibri" pitchFamily="34" charset="0"/>
            </a:endParaRPr>
          </a:p>
        </p:txBody>
      </p:sp>
      <p:sp>
        <p:nvSpPr>
          <p:cNvPr id="8" name="Rectangle 7"/>
          <p:cNvSpPr/>
          <p:nvPr/>
        </p:nvSpPr>
        <p:spPr>
          <a:xfrm>
            <a:off x="228600" y="990600"/>
            <a:ext cx="8686800" cy="2308324"/>
          </a:xfrm>
          <a:prstGeom prst="rect">
            <a:avLst/>
          </a:prstGeom>
        </p:spPr>
        <p:txBody>
          <a:bodyPr wrap="square">
            <a:spAutoFit/>
          </a:bodyPr>
          <a:lstStyle/>
          <a:p>
            <a:pPr algn="just"/>
            <a:r>
              <a:rPr lang="en-US" dirty="0" smtClean="0">
                <a:latin typeface="Calibri" pitchFamily="34" charset="0"/>
              </a:rPr>
              <a:t>In this process the molten metal is poured into a rotating mold </a:t>
            </a:r>
            <a:r>
              <a:rPr lang="en-US" b="1" dirty="0" smtClean="0">
                <a:latin typeface="Calibri" pitchFamily="34" charset="0"/>
              </a:rPr>
              <a:t>to produce a tubular part</a:t>
            </a:r>
            <a:r>
              <a:rPr lang="en-US" dirty="0" smtClean="0">
                <a:latin typeface="Calibri" pitchFamily="34" charset="0"/>
              </a:rPr>
              <a:t>. Examples of parts made by this process include pipes, tubes, bushings, and rings. One possible setup is illustrated in Figure 1. Molten metal is poured into a horizontal rotating mold at one end. In some operations, mold rotation commences after pouring has occurred rather than beforehand. The high-speed rotation results in centrifugal forces that cause the metal to take the shape of the mold cavity. Thus, the outside shape of the casting can be round, octagonal, hexagonal, and so on. However, the inside shape of the casting is (theoretically) perfectly round, due to the </a:t>
            </a:r>
            <a:r>
              <a:rPr lang="en-US" dirty="0" err="1" smtClean="0">
                <a:latin typeface="Calibri" pitchFamily="34" charset="0"/>
              </a:rPr>
              <a:t>radially</a:t>
            </a:r>
            <a:r>
              <a:rPr lang="en-US" dirty="0" smtClean="0">
                <a:latin typeface="Calibri" pitchFamily="34" charset="0"/>
              </a:rPr>
              <a:t> symmetric forces at work. </a:t>
            </a:r>
            <a:endParaRPr lang="en-US" dirty="0">
              <a:latin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458200" y="6172200"/>
            <a:ext cx="457200" cy="457200"/>
          </a:xfrm>
          <a:solidFill>
            <a:srgbClr val="FF0000"/>
          </a:solidFill>
        </p:spPr>
        <p:txBody>
          <a:bodyPr/>
          <a:lstStyle/>
          <a:p>
            <a:fld id="{E2D0005A-0D7F-4CF1-BDB7-26AB72B8AE28}" type="slidenum">
              <a:rPr lang="en-US" smtClean="0">
                <a:solidFill>
                  <a:schemeClr val="tx1"/>
                </a:solidFill>
              </a:rPr>
              <a:pPr/>
              <a:t>3</a:t>
            </a:fld>
            <a:endParaRPr lang="en-US">
              <a:solidFill>
                <a:schemeClr val="tx1"/>
              </a:solidFill>
            </a:endParaRPr>
          </a:p>
        </p:txBody>
      </p:sp>
      <p:sp>
        <p:nvSpPr>
          <p:cNvPr id="5" name="Rectangle 4"/>
          <p:cNvSpPr/>
          <p:nvPr/>
        </p:nvSpPr>
        <p:spPr>
          <a:xfrm>
            <a:off x="228600" y="0"/>
            <a:ext cx="89154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Lecture 7                                                                            Dr</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 </a:t>
            </a:r>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K. </a:t>
            </a:r>
            <a:r>
              <a:rPr lang="en-US" sz="2400" b="1" i="1" u="sng" dirty="0" err="1"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
        <p:nvSpPr>
          <p:cNvPr id="4" name="Rectangle 3"/>
          <p:cNvSpPr/>
          <p:nvPr/>
        </p:nvSpPr>
        <p:spPr>
          <a:xfrm>
            <a:off x="228600" y="457200"/>
            <a:ext cx="8686800" cy="1200329"/>
          </a:xfrm>
          <a:prstGeom prst="rect">
            <a:avLst/>
          </a:prstGeom>
        </p:spPr>
        <p:txBody>
          <a:bodyPr wrap="square">
            <a:spAutoFit/>
          </a:bodyPr>
          <a:lstStyle/>
          <a:p>
            <a:pPr algn="just"/>
            <a:r>
              <a:rPr lang="en-US" dirty="0" smtClean="0">
                <a:latin typeface="Calibri" pitchFamily="34" charset="0"/>
              </a:rPr>
              <a:t>Orientation of the axis of mold rotation can be either horizontal or vertical, the former being more common. </a:t>
            </a:r>
          </a:p>
          <a:p>
            <a:pPr algn="just"/>
            <a:r>
              <a:rPr lang="en-US" dirty="0" smtClean="0">
                <a:latin typeface="Calibri" pitchFamily="34" charset="0"/>
              </a:rPr>
              <a:t>in </a:t>
            </a:r>
            <a:r>
              <a:rPr lang="en-US" b="1" i="1" dirty="0" smtClean="0">
                <a:latin typeface="Calibri" pitchFamily="34" charset="0"/>
              </a:rPr>
              <a:t>horizontal centrifugal casting </a:t>
            </a:r>
            <a:r>
              <a:rPr lang="en-US" dirty="0" smtClean="0">
                <a:latin typeface="Calibri" pitchFamily="34" charset="0"/>
              </a:rPr>
              <a:t>for the process to work successfully. rotational speed is calculate from the equation 1:</a:t>
            </a:r>
          </a:p>
        </p:txBody>
      </p:sp>
      <p:pic>
        <p:nvPicPr>
          <p:cNvPr id="2051" name="Picture 3"/>
          <p:cNvPicPr>
            <a:picLocks noChangeAspect="1" noChangeArrowheads="1"/>
          </p:cNvPicPr>
          <p:nvPr/>
        </p:nvPicPr>
        <p:blipFill>
          <a:blip r:embed="rId2" cstate="print"/>
          <a:srcRect l="9006" t="17574" r="15947"/>
          <a:stretch>
            <a:fillRect/>
          </a:stretch>
        </p:blipFill>
        <p:spPr bwMode="auto">
          <a:xfrm>
            <a:off x="4191000" y="1371600"/>
            <a:ext cx="1905000" cy="867170"/>
          </a:xfrm>
          <a:prstGeom prst="rect">
            <a:avLst/>
          </a:prstGeom>
          <a:noFill/>
          <a:ln w="9525">
            <a:noFill/>
            <a:miter lim="800000"/>
            <a:headEnd/>
            <a:tailEnd/>
          </a:ln>
        </p:spPr>
      </p:pic>
      <p:sp>
        <p:nvSpPr>
          <p:cNvPr id="7" name="Rectangle 6"/>
          <p:cNvSpPr/>
          <p:nvPr/>
        </p:nvSpPr>
        <p:spPr>
          <a:xfrm>
            <a:off x="228600" y="1752600"/>
            <a:ext cx="8534400" cy="1754326"/>
          </a:xfrm>
          <a:prstGeom prst="rect">
            <a:avLst/>
          </a:prstGeom>
        </p:spPr>
        <p:txBody>
          <a:bodyPr wrap="square">
            <a:spAutoFit/>
          </a:bodyPr>
          <a:lstStyle/>
          <a:p>
            <a:pPr algn="just"/>
            <a:r>
              <a:rPr lang="en-US" dirty="0" smtClean="0">
                <a:latin typeface="Calibri" pitchFamily="34" charset="0"/>
              </a:rPr>
              <a:t>Where</a:t>
            </a:r>
          </a:p>
          <a:p>
            <a:pPr algn="just"/>
            <a:r>
              <a:rPr lang="en-US" dirty="0" smtClean="0">
                <a:latin typeface="Calibri" pitchFamily="34" charset="0"/>
              </a:rPr>
              <a:t>N=rotational speed, rev/min</a:t>
            </a:r>
          </a:p>
          <a:p>
            <a:pPr algn="just"/>
            <a:r>
              <a:rPr lang="en-US" dirty="0" smtClean="0">
                <a:latin typeface="Calibri" pitchFamily="34" charset="0"/>
              </a:rPr>
              <a:t>g = acceleration of gravity, 9.8 m/s</a:t>
            </a:r>
            <a:r>
              <a:rPr lang="en-US" baseline="30000" dirty="0" smtClean="0">
                <a:latin typeface="Calibri" pitchFamily="34" charset="0"/>
              </a:rPr>
              <a:t>2</a:t>
            </a:r>
          </a:p>
          <a:p>
            <a:pPr algn="just"/>
            <a:r>
              <a:rPr lang="en-US" dirty="0" smtClean="0">
                <a:latin typeface="Calibri" pitchFamily="34" charset="0"/>
              </a:rPr>
              <a:t>D = </a:t>
            </a:r>
            <a:r>
              <a:rPr lang="en-US" dirty="0" smtClean="0">
                <a:latin typeface="Calibri" pitchFamily="34" charset="0"/>
              </a:rPr>
              <a:t>outside </a:t>
            </a:r>
            <a:r>
              <a:rPr lang="en-US" dirty="0" smtClean="0">
                <a:latin typeface="Calibri" pitchFamily="34" charset="0"/>
              </a:rPr>
              <a:t>diameter of the mold, m </a:t>
            </a:r>
          </a:p>
          <a:p>
            <a:pPr algn="just"/>
            <a:r>
              <a:rPr lang="en-US" dirty="0" smtClean="0">
                <a:latin typeface="Calibri" pitchFamily="34" charset="0"/>
              </a:rPr>
              <a:t>G-factor GF </a:t>
            </a:r>
            <a:r>
              <a:rPr lang="en-US" b="1" i="1" dirty="0" smtClean="0">
                <a:solidFill>
                  <a:srgbClr val="0070C0"/>
                </a:solidFill>
                <a:latin typeface="Calibri" pitchFamily="34" charset="0"/>
              </a:rPr>
              <a:t>is the ratio of centrifugal force </a:t>
            </a:r>
            <a:r>
              <a:rPr lang="en-US" b="1" i="1" dirty="0" smtClean="0">
                <a:solidFill>
                  <a:srgbClr val="0070C0"/>
                </a:solidFill>
                <a:latin typeface="Calibri" pitchFamily="34" charset="0"/>
              </a:rPr>
              <a:t>(F) divided </a:t>
            </a:r>
            <a:r>
              <a:rPr lang="en-US" b="1" i="1" dirty="0" smtClean="0">
                <a:solidFill>
                  <a:srgbClr val="0070C0"/>
                </a:solidFill>
                <a:latin typeface="Calibri" pitchFamily="34" charset="0"/>
              </a:rPr>
              <a:t>by </a:t>
            </a:r>
            <a:r>
              <a:rPr lang="en-US" b="1" i="1" dirty="0" smtClean="0">
                <a:solidFill>
                  <a:srgbClr val="0070C0"/>
                </a:solidFill>
                <a:latin typeface="Calibri" pitchFamily="34" charset="0"/>
              </a:rPr>
              <a:t>weight (W). </a:t>
            </a:r>
            <a:endParaRPr lang="en-US" b="1" i="1" dirty="0" smtClean="0">
              <a:solidFill>
                <a:srgbClr val="0070C0"/>
              </a:solidFill>
              <a:latin typeface="Calibri" pitchFamily="34" charset="0"/>
            </a:endParaRPr>
          </a:p>
          <a:p>
            <a:r>
              <a:rPr lang="en-US" dirty="0" smtClean="0">
                <a:latin typeface="Calibri" pitchFamily="34" charset="0"/>
              </a:rPr>
              <a:t> Values of GF =60 to 80 are found to be appropriate for horizontal centrifugal casting</a:t>
            </a:r>
          </a:p>
        </p:txBody>
      </p:sp>
      <p:sp>
        <p:nvSpPr>
          <p:cNvPr id="8" name="Rectangle 7"/>
          <p:cNvSpPr/>
          <p:nvPr/>
        </p:nvSpPr>
        <p:spPr>
          <a:xfrm>
            <a:off x="304800" y="4267200"/>
            <a:ext cx="8610600" cy="1877437"/>
          </a:xfrm>
          <a:prstGeom prst="rect">
            <a:avLst/>
          </a:prstGeom>
        </p:spPr>
        <p:txBody>
          <a:bodyPr wrap="square">
            <a:spAutoFit/>
          </a:bodyPr>
          <a:lstStyle/>
          <a:p>
            <a:pPr algn="just"/>
            <a:r>
              <a:rPr lang="en-US" b="1" dirty="0" smtClean="0">
                <a:latin typeface="Calibri" pitchFamily="34" charset="0"/>
              </a:rPr>
              <a:t>Example</a:t>
            </a:r>
            <a:r>
              <a:rPr lang="en-US" dirty="0" smtClean="0">
                <a:latin typeface="Calibri" pitchFamily="34" charset="0"/>
              </a:rPr>
              <a:t> A true centrifugal casting operation is to be performed horizontally to make copper tube sections with OD = 25 cm and ID = 22.5 cm. What rotational speed is required if a G factor of 65 is used to cast the tubing?</a:t>
            </a:r>
          </a:p>
          <a:p>
            <a:pPr algn="just"/>
            <a:endParaRPr lang="en-US" sz="800" b="1" dirty="0" smtClean="0">
              <a:solidFill>
                <a:srgbClr val="FF0000"/>
              </a:solidFill>
              <a:latin typeface="Calibri" pitchFamily="34" charset="0"/>
            </a:endParaRPr>
          </a:p>
          <a:p>
            <a:pPr algn="just"/>
            <a:r>
              <a:rPr lang="en-US" b="1" dirty="0" smtClean="0">
                <a:solidFill>
                  <a:srgbClr val="FF0000"/>
                </a:solidFill>
                <a:latin typeface="Calibri" pitchFamily="34" charset="0"/>
              </a:rPr>
              <a:t>Solution: </a:t>
            </a:r>
          </a:p>
          <a:p>
            <a:pPr algn="just"/>
            <a:r>
              <a:rPr lang="en-US" dirty="0" smtClean="0">
                <a:latin typeface="Calibri" pitchFamily="34" charset="0"/>
              </a:rPr>
              <a:t>The inside diameter of them old D=OD of the casting = 25 cm = 0.25 m. We can compute the required rotational speed is:</a:t>
            </a:r>
            <a:endParaRPr lang="en-US" dirty="0">
              <a:latin typeface="Calibri" pitchFamily="34" charset="0"/>
            </a:endParaRPr>
          </a:p>
        </p:txBody>
      </p:sp>
      <p:pic>
        <p:nvPicPr>
          <p:cNvPr id="10" name="Picture 3"/>
          <p:cNvPicPr>
            <a:picLocks noChangeAspect="1" noChangeArrowheads="1"/>
          </p:cNvPicPr>
          <p:nvPr/>
        </p:nvPicPr>
        <p:blipFill>
          <a:blip r:embed="rId2" cstate="print"/>
          <a:srcRect l="9006" t="17574" r="15947"/>
          <a:stretch>
            <a:fillRect/>
          </a:stretch>
        </p:blipFill>
        <p:spPr bwMode="auto">
          <a:xfrm>
            <a:off x="609600" y="6096000"/>
            <a:ext cx="1905000" cy="562370"/>
          </a:xfrm>
          <a:prstGeom prst="rect">
            <a:avLst/>
          </a:prstGeom>
          <a:noFill/>
          <a:ln w="9525">
            <a:noFill/>
            <a:miter lim="800000"/>
            <a:headEnd/>
            <a:tailEnd/>
          </a:ln>
        </p:spPr>
      </p:pic>
      <p:sp>
        <p:nvSpPr>
          <p:cNvPr id="11" name="Rectangle 10"/>
          <p:cNvSpPr/>
          <p:nvPr/>
        </p:nvSpPr>
        <p:spPr>
          <a:xfrm>
            <a:off x="3276600" y="6172200"/>
            <a:ext cx="4746171" cy="369332"/>
          </a:xfrm>
          <a:prstGeom prst="rect">
            <a:avLst/>
          </a:prstGeom>
        </p:spPr>
        <p:txBody>
          <a:bodyPr wrap="none">
            <a:spAutoFit/>
          </a:bodyPr>
          <a:lstStyle/>
          <a:p>
            <a:r>
              <a:rPr lang="nl-NL" i="1" dirty="0" smtClean="0"/>
              <a:t>N</a:t>
            </a:r>
            <a:r>
              <a:rPr lang="nl-NL" dirty="0" smtClean="0"/>
              <a:t>= (30/</a:t>
            </a:r>
            <a:r>
              <a:rPr lang="el-GR" dirty="0" smtClean="0"/>
              <a:t>π</a:t>
            </a:r>
            <a:r>
              <a:rPr lang="nl-NL" dirty="0" smtClean="0"/>
              <a:t>)((2(9.8) (65)/0.25))</a:t>
            </a:r>
            <a:r>
              <a:rPr lang="nl-NL" baseline="30000" dirty="0" smtClean="0"/>
              <a:t>0.5 </a:t>
            </a:r>
            <a:r>
              <a:rPr lang="nl-NL" dirty="0" smtClean="0"/>
              <a:t> = </a:t>
            </a:r>
            <a:r>
              <a:rPr lang="nl-NL" b="1" dirty="0" smtClean="0"/>
              <a:t>681.7 rev/min </a:t>
            </a:r>
            <a:endParaRPr lang="en-US" b="1" baseline="30000" dirty="0"/>
          </a:p>
        </p:txBody>
      </p:sp>
      <p:sp>
        <p:nvSpPr>
          <p:cNvPr id="12" name="Rectangle 11"/>
          <p:cNvSpPr/>
          <p:nvPr/>
        </p:nvSpPr>
        <p:spPr>
          <a:xfrm>
            <a:off x="304800" y="3505200"/>
            <a:ext cx="5105400" cy="646331"/>
          </a:xfrm>
          <a:prstGeom prst="rect">
            <a:avLst/>
          </a:prstGeom>
        </p:spPr>
        <p:txBody>
          <a:bodyPr wrap="square">
            <a:spAutoFit/>
          </a:bodyPr>
          <a:lstStyle/>
          <a:p>
            <a:r>
              <a:rPr lang="en-US" dirty="0" smtClean="0">
                <a:latin typeface="Times New Roman" pitchFamily="18" charset="0"/>
                <a:cs typeface="Times New Roman" pitchFamily="18" charset="0"/>
              </a:rPr>
              <a:t>F = m</a:t>
            </a:r>
            <a:r>
              <a:rPr lang="en-US" i="1" dirty="0" smtClean="0">
                <a:latin typeface="Times New Roman" pitchFamily="18" charset="0"/>
                <a:cs typeface="Times New Roman" pitchFamily="18" charset="0"/>
              </a:rPr>
              <a:t>v</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/R  , W = mg   so    </a:t>
            </a:r>
            <a:r>
              <a:rPr lang="en-US" b="1" dirty="0" smtClean="0">
                <a:latin typeface="Times New Roman" pitchFamily="18" charset="0"/>
                <a:cs typeface="Times New Roman" pitchFamily="18" charset="0"/>
              </a:rPr>
              <a:t>GF </a:t>
            </a:r>
            <a:r>
              <a:rPr lang="en-US" b="1" dirty="0" smtClean="0">
                <a:latin typeface="Times New Roman" pitchFamily="18" charset="0"/>
                <a:cs typeface="Times New Roman" pitchFamily="18" charset="0"/>
              </a:rPr>
              <a:t>= </a:t>
            </a:r>
            <a:r>
              <a:rPr lang="en-US" b="1" i="1" dirty="0" smtClean="0">
                <a:latin typeface="Times New Roman" pitchFamily="18" charset="0"/>
                <a:cs typeface="Times New Roman" pitchFamily="18" charset="0"/>
              </a:rPr>
              <a:t>v</a:t>
            </a:r>
            <a:r>
              <a:rPr lang="en-US" b="1" baseline="30000" dirty="0" smtClean="0">
                <a:latin typeface="Times New Roman" pitchFamily="18" charset="0"/>
                <a:cs typeface="Times New Roman" pitchFamily="18" charset="0"/>
              </a:rPr>
              <a:t>2</a:t>
            </a:r>
            <a:r>
              <a:rPr lang="en-US" b="1" dirty="0" smtClean="0">
                <a:latin typeface="Times New Roman" pitchFamily="18" charset="0"/>
                <a:cs typeface="Times New Roman" pitchFamily="18" charset="0"/>
              </a:rPr>
              <a:t>/</a:t>
            </a:r>
            <a:r>
              <a:rPr lang="en-US" b="1" dirty="0" err="1" smtClean="0">
                <a:latin typeface="Times New Roman" pitchFamily="18" charset="0"/>
                <a:cs typeface="Times New Roman" pitchFamily="18" charset="0"/>
              </a:rPr>
              <a:t>Rg</a:t>
            </a:r>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GF =</a:t>
            </a:r>
            <a:r>
              <a:rPr lang="en-US" dirty="0" smtClean="0">
                <a:latin typeface="Times New Roman" pitchFamily="18" charset="0"/>
                <a:cs typeface="Times New Roman" pitchFamily="18" charset="0"/>
              </a:rPr>
              <a:t> (R</a:t>
            </a:r>
            <a:r>
              <a:rPr lang="el-GR" dirty="0" smtClean="0">
                <a:latin typeface="Times New Roman" pitchFamily="18" charset="0"/>
                <a:cs typeface="Times New Roman" pitchFamily="18" charset="0"/>
              </a:rPr>
              <a:t>π</a:t>
            </a:r>
            <a:r>
              <a:rPr lang="en-US" dirty="0" smtClean="0">
                <a:latin typeface="Times New Roman" pitchFamily="18" charset="0"/>
                <a:cs typeface="Times New Roman" pitchFamily="18" charset="0"/>
              </a:rPr>
              <a:t>N/30)</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Rg</a:t>
            </a: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R</a:t>
            </a:r>
            <a:r>
              <a:rPr lang="en-US" b="1" dirty="0" smtClean="0">
                <a:latin typeface="Times New Roman" pitchFamily="18" charset="0"/>
                <a:cs typeface="Times New Roman" pitchFamily="18" charset="0"/>
              </a:rPr>
              <a:t> (</a:t>
            </a:r>
            <a:r>
              <a:rPr lang="el-GR" b="1" dirty="0" smtClean="0">
                <a:latin typeface="Times New Roman" pitchFamily="18" charset="0"/>
                <a:cs typeface="Times New Roman" pitchFamily="18" charset="0"/>
              </a:rPr>
              <a:t>π</a:t>
            </a:r>
            <a:r>
              <a:rPr lang="en-US" b="1" dirty="0" smtClean="0">
                <a:latin typeface="Times New Roman" pitchFamily="18" charset="0"/>
                <a:cs typeface="Times New Roman" pitchFamily="18" charset="0"/>
              </a:rPr>
              <a:t>N/30)</a:t>
            </a:r>
            <a:r>
              <a:rPr lang="en-US" b="1" baseline="30000" dirty="0" smtClean="0">
                <a:latin typeface="Times New Roman" pitchFamily="18" charset="0"/>
                <a:cs typeface="Times New Roman" pitchFamily="18" charset="0"/>
              </a:rPr>
              <a:t>2</a:t>
            </a:r>
            <a:r>
              <a:rPr lang="en-US" b="1" dirty="0" smtClean="0">
                <a:latin typeface="Times New Roman" pitchFamily="18" charset="0"/>
                <a:cs typeface="Times New Roman" pitchFamily="18" charset="0"/>
              </a:rPr>
              <a:t>/g </a:t>
            </a:r>
            <a:endParaRPr lang="en-US"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382000" y="6172200"/>
            <a:ext cx="457200" cy="457200"/>
          </a:xfrm>
          <a:solidFill>
            <a:srgbClr val="FF0000"/>
          </a:solidFill>
        </p:spPr>
        <p:txBody>
          <a:bodyPr/>
          <a:lstStyle/>
          <a:p>
            <a:fld id="{E2D0005A-0D7F-4CF1-BDB7-26AB72B8AE28}" type="slidenum">
              <a:rPr lang="en-US" smtClean="0">
                <a:solidFill>
                  <a:schemeClr val="tx1"/>
                </a:solidFill>
                <a:latin typeface="Calibri" pitchFamily="34" charset="0"/>
              </a:rPr>
              <a:pPr/>
              <a:t>4</a:t>
            </a:fld>
            <a:endParaRPr lang="en-US">
              <a:solidFill>
                <a:schemeClr val="tx1"/>
              </a:solidFill>
              <a:latin typeface="Calibri" pitchFamily="34" charset="0"/>
            </a:endParaRPr>
          </a:p>
        </p:txBody>
      </p:sp>
      <p:sp>
        <p:nvSpPr>
          <p:cNvPr id="26630" name="Rectangle 6"/>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latin typeface="Calibri" pitchFamily="34" charset="0"/>
            </a:endParaRPr>
          </a:p>
        </p:txBody>
      </p:sp>
      <p:sp>
        <p:nvSpPr>
          <p:cNvPr id="26632" name="Rectangle 8"/>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latin typeface="Calibri" pitchFamily="34" charset="0"/>
            </a:endParaRPr>
          </a:p>
        </p:txBody>
      </p:sp>
      <p:sp>
        <p:nvSpPr>
          <p:cNvPr id="26634" name="Rectangle 10"/>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latin typeface="Calibri" pitchFamily="34" charset="0"/>
            </a:endParaRPr>
          </a:p>
        </p:txBody>
      </p:sp>
      <p:sp>
        <p:nvSpPr>
          <p:cNvPr id="26635" name="Rectangle 11"/>
          <p:cNvSpPr>
            <a:spLocks noChangeArrowheads="1"/>
          </p:cNvSpPr>
          <p:nvPr/>
        </p:nvSpPr>
        <p:spPr bwMode="auto">
          <a:xfrm>
            <a:off x="0" y="834509"/>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cs typeface="Arial" pitchFamily="34" charset="0"/>
            </a:endParaRPr>
          </a:p>
        </p:txBody>
      </p:sp>
      <p:sp>
        <p:nvSpPr>
          <p:cNvPr id="26637" name="Rectangle 13"/>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latin typeface="Calibri" pitchFamily="34" charset="0"/>
            </a:endParaRPr>
          </a:p>
        </p:txBody>
      </p:sp>
      <p:sp>
        <p:nvSpPr>
          <p:cNvPr id="14" name="Rectangle 13"/>
          <p:cNvSpPr/>
          <p:nvPr/>
        </p:nvSpPr>
        <p:spPr>
          <a:xfrm>
            <a:off x="228600" y="0"/>
            <a:ext cx="89154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Lecture 7                                                                          Dr</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 </a:t>
            </a:r>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K. </a:t>
            </a:r>
            <a:r>
              <a:rPr lang="en-US" sz="2400" b="1" i="1" u="sng" dirty="0" err="1"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endParaRPr>
          </a:p>
        </p:txBody>
      </p:sp>
      <p:sp>
        <p:nvSpPr>
          <p:cNvPr id="11" name="Rectangle 10"/>
          <p:cNvSpPr/>
          <p:nvPr/>
        </p:nvSpPr>
        <p:spPr>
          <a:xfrm>
            <a:off x="228600" y="533400"/>
            <a:ext cx="8763000" cy="1200329"/>
          </a:xfrm>
          <a:prstGeom prst="rect">
            <a:avLst/>
          </a:prstGeom>
        </p:spPr>
        <p:txBody>
          <a:bodyPr wrap="square">
            <a:spAutoFit/>
          </a:bodyPr>
          <a:lstStyle/>
          <a:p>
            <a:pPr algn="just"/>
            <a:r>
              <a:rPr lang="en-US" dirty="0" smtClean="0">
                <a:latin typeface="Calibri" pitchFamily="34" charset="0"/>
              </a:rPr>
              <a:t>In </a:t>
            </a:r>
            <a:r>
              <a:rPr lang="en-US" b="1" i="1" dirty="0" smtClean="0">
                <a:latin typeface="Calibri" pitchFamily="34" charset="0"/>
              </a:rPr>
              <a:t>vertical centrifugal casting, </a:t>
            </a:r>
            <a:r>
              <a:rPr lang="en-US" dirty="0" smtClean="0">
                <a:latin typeface="Calibri" pitchFamily="34" charset="0"/>
              </a:rPr>
              <a:t>casting, the effect of gravity acting on the liquid metal causes</a:t>
            </a:r>
          </a:p>
          <a:p>
            <a:pPr algn="just"/>
            <a:r>
              <a:rPr lang="en-US" dirty="0" smtClean="0">
                <a:latin typeface="Calibri" pitchFamily="34" charset="0"/>
              </a:rPr>
              <a:t>the casting wall to be thicker at the base than at the top. The inside profile of the casting wall takes on a parabolic shape. The difference in inside radius between top and bottom is related to speed of rotation as follows in equation </a:t>
            </a:r>
            <a:r>
              <a:rPr lang="en-US" dirty="0" smtClean="0">
                <a:latin typeface="Calibri" pitchFamily="34" charset="0"/>
              </a:rPr>
              <a:t>:</a:t>
            </a:r>
            <a:endParaRPr lang="en-US" b="1" i="1" dirty="0">
              <a:latin typeface="Calibri" pitchFamily="34" charset="0"/>
            </a:endParaRPr>
          </a:p>
        </p:txBody>
      </p:sp>
      <p:pic>
        <p:nvPicPr>
          <p:cNvPr id="1027" name="Picture 3"/>
          <p:cNvPicPr>
            <a:picLocks noChangeAspect="1" noChangeArrowheads="1"/>
          </p:cNvPicPr>
          <p:nvPr/>
        </p:nvPicPr>
        <p:blipFill>
          <a:blip r:embed="rId2" cstate="print"/>
          <a:srcRect t="21053"/>
          <a:stretch>
            <a:fillRect/>
          </a:stretch>
        </p:blipFill>
        <p:spPr bwMode="auto">
          <a:xfrm>
            <a:off x="914400" y="1752600"/>
            <a:ext cx="2895600" cy="1295400"/>
          </a:xfrm>
          <a:prstGeom prst="rect">
            <a:avLst/>
          </a:prstGeom>
          <a:noFill/>
          <a:ln w="9525">
            <a:noFill/>
            <a:miter lim="800000"/>
            <a:headEnd/>
            <a:tailEnd/>
          </a:ln>
        </p:spPr>
      </p:pic>
      <p:sp>
        <p:nvSpPr>
          <p:cNvPr id="13" name="Rectangle 12"/>
          <p:cNvSpPr/>
          <p:nvPr/>
        </p:nvSpPr>
        <p:spPr>
          <a:xfrm>
            <a:off x="381000" y="3124200"/>
            <a:ext cx="5486400" cy="1015663"/>
          </a:xfrm>
          <a:prstGeom prst="rect">
            <a:avLst/>
          </a:prstGeom>
        </p:spPr>
        <p:txBody>
          <a:bodyPr wrap="square">
            <a:spAutoFit/>
          </a:bodyPr>
          <a:lstStyle/>
          <a:p>
            <a:r>
              <a:rPr lang="en-US" sz="2000" dirty="0" smtClean="0">
                <a:latin typeface="Calibri" pitchFamily="34" charset="0"/>
              </a:rPr>
              <a:t>where L = vertical length of the casting, m</a:t>
            </a:r>
          </a:p>
          <a:p>
            <a:r>
              <a:rPr lang="en-US" sz="2000" dirty="0" smtClean="0">
                <a:latin typeface="Calibri" pitchFamily="34" charset="0"/>
              </a:rPr>
              <a:t>R</a:t>
            </a:r>
            <a:r>
              <a:rPr lang="en-US" sz="2000" baseline="-25000" dirty="0" smtClean="0">
                <a:latin typeface="Calibri" pitchFamily="34" charset="0"/>
              </a:rPr>
              <a:t>t</a:t>
            </a:r>
            <a:r>
              <a:rPr lang="en-US" sz="2000" dirty="0" smtClean="0">
                <a:latin typeface="Calibri" pitchFamily="34" charset="0"/>
              </a:rPr>
              <a:t> = inside radius at the top of the casting, m</a:t>
            </a:r>
          </a:p>
          <a:p>
            <a:r>
              <a:rPr lang="en-US" sz="2000" dirty="0" smtClean="0">
                <a:latin typeface="Calibri" pitchFamily="34" charset="0"/>
              </a:rPr>
              <a:t>R</a:t>
            </a:r>
            <a:r>
              <a:rPr lang="en-US" sz="2000" baseline="-25000" dirty="0" smtClean="0">
                <a:latin typeface="Calibri" pitchFamily="34" charset="0"/>
              </a:rPr>
              <a:t>b</a:t>
            </a:r>
            <a:r>
              <a:rPr lang="en-US" sz="2000" dirty="0" smtClean="0">
                <a:latin typeface="Calibri" pitchFamily="34" charset="0"/>
              </a:rPr>
              <a:t> = inside radius at the bottom of the casting, m</a:t>
            </a:r>
            <a:endParaRPr lang="en-US" sz="2000" dirty="0">
              <a:latin typeface="Calibri" pitchFamily="34" charset="0"/>
            </a:endParaRPr>
          </a:p>
        </p:txBody>
      </p:sp>
      <p:sp>
        <p:nvSpPr>
          <p:cNvPr id="15" name="Rectangle 14"/>
          <p:cNvSpPr/>
          <p:nvPr/>
        </p:nvSpPr>
        <p:spPr>
          <a:xfrm>
            <a:off x="304800" y="4191000"/>
            <a:ext cx="8610600" cy="2031325"/>
          </a:xfrm>
          <a:prstGeom prst="rect">
            <a:avLst/>
          </a:prstGeom>
        </p:spPr>
        <p:txBody>
          <a:bodyPr wrap="square">
            <a:spAutoFit/>
          </a:bodyPr>
          <a:lstStyle/>
          <a:p>
            <a:pPr algn="just"/>
            <a:r>
              <a:rPr lang="en-US" dirty="0" smtClean="0">
                <a:solidFill>
                  <a:srgbClr val="FF0000"/>
                </a:solidFill>
                <a:latin typeface="Calibri" pitchFamily="34" charset="0"/>
              </a:rPr>
              <a:t>Castings made by true centrifugal casting are characterized by:</a:t>
            </a:r>
          </a:p>
          <a:p>
            <a:pPr algn="just">
              <a:buFont typeface="Wingdings" pitchFamily="2" charset="2"/>
              <a:buChar char="q"/>
            </a:pPr>
            <a:r>
              <a:rPr lang="en-US" b="1" dirty="0" smtClean="0">
                <a:latin typeface="Calibri" pitchFamily="34" charset="0"/>
              </a:rPr>
              <a:t>high density</a:t>
            </a:r>
            <a:r>
              <a:rPr lang="en-US" dirty="0" smtClean="0">
                <a:latin typeface="Calibri" pitchFamily="34" charset="0"/>
              </a:rPr>
              <a:t>, especially in the outer regions of the part where F is greatest.</a:t>
            </a:r>
          </a:p>
          <a:p>
            <a:pPr algn="just">
              <a:buFont typeface="Wingdings" pitchFamily="2" charset="2"/>
              <a:buChar char="q"/>
            </a:pPr>
            <a:r>
              <a:rPr lang="en-US" dirty="0" smtClean="0">
                <a:latin typeface="Calibri" pitchFamily="34" charset="0"/>
              </a:rPr>
              <a:t> </a:t>
            </a:r>
            <a:r>
              <a:rPr lang="en-US" b="1" dirty="0" smtClean="0">
                <a:latin typeface="Calibri" pitchFamily="34" charset="0"/>
              </a:rPr>
              <a:t>Solidification shrinkage at the exterior of the cast tube is not a factor</a:t>
            </a:r>
            <a:r>
              <a:rPr lang="en-US" dirty="0" smtClean="0">
                <a:latin typeface="Calibri" pitchFamily="34" charset="0"/>
              </a:rPr>
              <a:t>, </a:t>
            </a:r>
            <a:r>
              <a:rPr lang="en-US" b="1" i="1" dirty="0" smtClean="0">
                <a:solidFill>
                  <a:srgbClr val="0070C0"/>
                </a:solidFill>
                <a:latin typeface="Calibri" pitchFamily="34" charset="0"/>
              </a:rPr>
              <a:t>because the centrifugal force continually reallocates molten metal toward the mold wall during freezing</a:t>
            </a:r>
            <a:r>
              <a:rPr lang="en-US" dirty="0" smtClean="0">
                <a:solidFill>
                  <a:srgbClr val="0070C0"/>
                </a:solidFill>
                <a:latin typeface="Calibri" pitchFamily="34" charset="0"/>
              </a:rPr>
              <a:t>.</a:t>
            </a:r>
            <a:r>
              <a:rPr lang="en-US" dirty="0" smtClean="0">
                <a:latin typeface="Calibri" pitchFamily="34" charset="0"/>
              </a:rPr>
              <a:t> </a:t>
            </a:r>
          </a:p>
          <a:p>
            <a:pPr algn="just">
              <a:buFont typeface="Wingdings" pitchFamily="2" charset="2"/>
              <a:buChar char="q"/>
            </a:pPr>
            <a:r>
              <a:rPr lang="en-US" b="1" dirty="0" smtClean="0">
                <a:latin typeface="Calibri" pitchFamily="34" charset="0"/>
              </a:rPr>
              <a:t>Any impurities in the casting tend to be on the inner wall </a:t>
            </a:r>
            <a:r>
              <a:rPr lang="en-US" dirty="0" smtClean="0">
                <a:latin typeface="Calibri" pitchFamily="34" charset="0"/>
              </a:rPr>
              <a:t>and can be removed </a:t>
            </a:r>
            <a:r>
              <a:rPr lang="en-US" i="1" dirty="0" smtClean="0">
                <a:latin typeface="Calibri" pitchFamily="34" charset="0"/>
              </a:rPr>
              <a:t>by machining if necessary</a:t>
            </a:r>
            <a:r>
              <a:rPr lang="en-US" dirty="0" smtClean="0">
                <a:latin typeface="Calibri" pitchFamily="34" charset="0"/>
              </a:rPr>
              <a:t>.</a:t>
            </a:r>
            <a:endParaRPr lang="en-US" dirty="0">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382000" y="6172200"/>
            <a:ext cx="457200" cy="457200"/>
          </a:xfrm>
          <a:solidFill>
            <a:srgbClr val="FF0000"/>
          </a:solidFill>
        </p:spPr>
        <p:txBody>
          <a:bodyPr/>
          <a:lstStyle/>
          <a:p>
            <a:fld id="{E2D0005A-0D7F-4CF1-BDB7-26AB72B8AE28}" type="slidenum">
              <a:rPr lang="en-US" smtClean="0">
                <a:solidFill>
                  <a:schemeClr val="tx1"/>
                </a:solidFill>
                <a:latin typeface="Calibri" pitchFamily="34" charset="0"/>
              </a:rPr>
              <a:pPr/>
              <a:t>5</a:t>
            </a:fld>
            <a:endParaRPr lang="en-US">
              <a:solidFill>
                <a:schemeClr val="tx1"/>
              </a:solidFill>
              <a:latin typeface="Calibri" pitchFamily="34" charset="0"/>
            </a:endParaRPr>
          </a:p>
        </p:txBody>
      </p:sp>
      <p:sp>
        <p:nvSpPr>
          <p:cNvPr id="9" name="Rectangle 8"/>
          <p:cNvSpPr/>
          <p:nvPr/>
        </p:nvSpPr>
        <p:spPr>
          <a:xfrm>
            <a:off x="228600" y="0"/>
            <a:ext cx="89154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Lecture 7                                                                             Dr</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 </a:t>
            </a:r>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K. </a:t>
            </a:r>
            <a:r>
              <a:rPr lang="en-US" sz="2400" b="1" i="1" u="sng" dirty="0" err="1"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endParaRPr>
          </a:p>
        </p:txBody>
      </p:sp>
      <p:sp>
        <p:nvSpPr>
          <p:cNvPr id="7" name="Rectangle 6"/>
          <p:cNvSpPr/>
          <p:nvPr/>
        </p:nvSpPr>
        <p:spPr>
          <a:xfrm>
            <a:off x="304800" y="533400"/>
            <a:ext cx="8610600" cy="2123658"/>
          </a:xfrm>
          <a:prstGeom prst="rect">
            <a:avLst/>
          </a:prstGeom>
        </p:spPr>
        <p:txBody>
          <a:bodyPr wrap="square">
            <a:spAutoFit/>
          </a:bodyPr>
          <a:lstStyle/>
          <a:p>
            <a:pPr algn="just"/>
            <a:r>
              <a:rPr lang="en-US" sz="2400" b="1" dirty="0" smtClean="0">
                <a:solidFill>
                  <a:srgbClr val="FF0000"/>
                </a:solidFill>
                <a:latin typeface="Calibri" pitchFamily="34" charset="0"/>
              </a:rPr>
              <a:t>Semicentrifugal Casting </a:t>
            </a:r>
          </a:p>
          <a:p>
            <a:pPr algn="just"/>
            <a:r>
              <a:rPr lang="en-US" dirty="0" smtClean="0">
                <a:latin typeface="Calibri" pitchFamily="34" charset="0"/>
              </a:rPr>
              <a:t>In this method, centrifugal force is used </a:t>
            </a:r>
            <a:r>
              <a:rPr lang="en-US" b="1" dirty="0" smtClean="0">
                <a:latin typeface="Calibri" pitchFamily="34" charset="0"/>
              </a:rPr>
              <a:t>to produce solid castings</a:t>
            </a:r>
            <a:r>
              <a:rPr lang="en-US" dirty="0" smtClean="0">
                <a:latin typeface="Calibri" pitchFamily="34" charset="0"/>
              </a:rPr>
              <a:t>, as in Figure 2, rather than tubular parts. The rotation speed in semicentrifugal casting is usually set so that G-factors of around 15 are obtained and the molds are designed with risers at the center to supply feed metal. Density of metal in the final casting is greater in the outer sections than at the center of rotation. Wheels and pulleys are examples of castings that can be made by this process. Expendable molds are often used in </a:t>
            </a:r>
            <a:r>
              <a:rPr lang="en-US" dirty="0" err="1" smtClean="0">
                <a:latin typeface="Calibri" pitchFamily="34" charset="0"/>
              </a:rPr>
              <a:t>semicentrifugal</a:t>
            </a:r>
            <a:r>
              <a:rPr lang="en-US" dirty="0" smtClean="0">
                <a:latin typeface="Calibri" pitchFamily="34" charset="0"/>
              </a:rPr>
              <a:t> </a:t>
            </a:r>
            <a:r>
              <a:rPr lang="en-US" dirty="0" smtClean="0">
                <a:latin typeface="Calibri" pitchFamily="34" charset="0"/>
              </a:rPr>
              <a:t>casting</a:t>
            </a:r>
            <a:r>
              <a:rPr lang="en-US" dirty="0" smtClean="0">
                <a:latin typeface="Calibri" pitchFamily="34" charset="0"/>
              </a:rPr>
              <a:t>.</a:t>
            </a:r>
            <a:endParaRPr lang="en-US" dirty="0" smtClean="0">
              <a:latin typeface="Calibri" pitchFamily="34" charset="0"/>
            </a:endParaRPr>
          </a:p>
        </p:txBody>
      </p:sp>
      <p:pic>
        <p:nvPicPr>
          <p:cNvPr id="2050" name="Picture 2"/>
          <p:cNvPicPr>
            <a:picLocks noChangeAspect="1" noChangeArrowheads="1"/>
          </p:cNvPicPr>
          <p:nvPr/>
        </p:nvPicPr>
        <p:blipFill>
          <a:blip r:embed="rId2" cstate="print"/>
          <a:srcRect l="4309"/>
          <a:stretch>
            <a:fillRect/>
          </a:stretch>
        </p:blipFill>
        <p:spPr bwMode="auto">
          <a:xfrm>
            <a:off x="2971800" y="3657600"/>
            <a:ext cx="5076825" cy="2981325"/>
          </a:xfrm>
          <a:prstGeom prst="rect">
            <a:avLst/>
          </a:prstGeom>
          <a:noFill/>
          <a:ln w="9525">
            <a:noFill/>
            <a:miter lim="800000"/>
            <a:headEnd/>
            <a:tailEnd/>
          </a:ln>
        </p:spPr>
      </p:pic>
      <p:sp>
        <p:nvSpPr>
          <p:cNvPr id="10" name="Rectangle 9"/>
          <p:cNvSpPr/>
          <p:nvPr/>
        </p:nvSpPr>
        <p:spPr>
          <a:xfrm>
            <a:off x="228600" y="4267200"/>
            <a:ext cx="2971800" cy="646331"/>
          </a:xfrm>
          <a:prstGeom prst="rect">
            <a:avLst/>
          </a:prstGeom>
        </p:spPr>
        <p:txBody>
          <a:bodyPr wrap="square">
            <a:spAutoFit/>
          </a:bodyPr>
          <a:lstStyle/>
          <a:p>
            <a:r>
              <a:rPr lang="en-US" dirty="0" smtClean="0">
                <a:latin typeface="Calibri" pitchFamily="34" charset="0"/>
              </a:rPr>
              <a:t>FIGURE 2 Semicentrifugal</a:t>
            </a:r>
          </a:p>
          <a:p>
            <a:r>
              <a:rPr lang="en-US" dirty="0" smtClean="0">
                <a:latin typeface="Calibri" pitchFamily="34" charset="0"/>
              </a:rPr>
              <a:t>casting.</a:t>
            </a:r>
            <a:endParaRPr lang="en-US" dirty="0">
              <a:latin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8382000" y="6248400"/>
            <a:ext cx="457200" cy="457200"/>
          </a:xfrm>
          <a:solidFill>
            <a:srgbClr val="FF0000"/>
          </a:solidFill>
        </p:spPr>
        <p:txBody>
          <a:bodyPr/>
          <a:lstStyle/>
          <a:p>
            <a:fld id="{E2D0005A-0D7F-4CF1-BDB7-26AB72B8AE28}" type="slidenum">
              <a:rPr lang="en-US" smtClean="0">
                <a:solidFill>
                  <a:schemeClr val="tx1"/>
                </a:solidFill>
                <a:latin typeface="Calibri" pitchFamily="34" charset="0"/>
              </a:rPr>
              <a:pPr/>
              <a:t>6</a:t>
            </a:fld>
            <a:endParaRPr lang="en-US" dirty="0">
              <a:solidFill>
                <a:schemeClr val="tx1"/>
              </a:solidFill>
              <a:latin typeface="Calibri" pitchFamily="34" charset="0"/>
            </a:endParaRPr>
          </a:p>
        </p:txBody>
      </p:sp>
      <p:sp>
        <p:nvSpPr>
          <p:cNvPr id="8" name="Rectangle 7"/>
          <p:cNvSpPr/>
          <p:nvPr/>
        </p:nvSpPr>
        <p:spPr>
          <a:xfrm>
            <a:off x="228600" y="0"/>
            <a:ext cx="89154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Lecture 7                                                                            Dr</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 </a:t>
            </a:r>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K. </a:t>
            </a:r>
            <a:r>
              <a:rPr lang="en-US" sz="2400" b="1" i="1" u="sng" dirty="0" err="1"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endParaRPr>
          </a:p>
        </p:txBody>
      </p:sp>
      <p:sp>
        <p:nvSpPr>
          <p:cNvPr id="6" name="Rectangle 5"/>
          <p:cNvSpPr/>
          <p:nvPr/>
        </p:nvSpPr>
        <p:spPr>
          <a:xfrm>
            <a:off x="381000" y="533400"/>
            <a:ext cx="8305800" cy="1846659"/>
          </a:xfrm>
          <a:prstGeom prst="rect">
            <a:avLst/>
          </a:prstGeom>
        </p:spPr>
        <p:txBody>
          <a:bodyPr wrap="square">
            <a:spAutoFit/>
          </a:bodyPr>
          <a:lstStyle/>
          <a:p>
            <a:pPr algn="just"/>
            <a:r>
              <a:rPr lang="en-US" sz="2400" b="1" dirty="0" smtClean="0">
                <a:solidFill>
                  <a:srgbClr val="FF0000"/>
                </a:solidFill>
                <a:latin typeface="Calibri" pitchFamily="34" charset="0"/>
              </a:rPr>
              <a:t>Centrifuge Casting </a:t>
            </a:r>
          </a:p>
          <a:p>
            <a:pPr algn="just"/>
            <a:r>
              <a:rPr lang="en-US" dirty="0" smtClean="0">
                <a:latin typeface="Calibri" pitchFamily="34" charset="0"/>
              </a:rPr>
              <a:t>In centrifuge casting, Figure3, the mold is designed with part cavities located away from the axis of rotation, so that the molten metal poured into the mold is distributed to these cavities by centrifugal force. The process is used for smaller parts, and radial symmetry of the part is not a requirement as it is for the other two centrifugal casting methods.</a:t>
            </a:r>
            <a:endParaRPr lang="en-US" dirty="0">
              <a:latin typeface="Calibri" pitchFamily="34" charset="0"/>
            </a:endParaRPr>
          </a:p>
        </p:txBody>
      </p:sp>
      <p:sp>
        <p:nvSpPr>
          <p:cNvPr id="7" name="Rectangle 6"/>
          <p:cNvSpPr/>
          <p:nvPr/>
        </p:nvSpPr>
        <p:spPr>
          <a:xfrm>
            <a:off x="228600" y="2667000"/>
            <a:ext cx="2133600" cy="2308324"/>
          </a:xfrm>
          <a:prstGeom prst="rect">
            <a:avLst/>
          </a:prstGeom>
        </p:spPr>
        <p:txBody>
          <a:bodyPr wrap="square">
            <a:spAutoFit/>
          </a:bodyPr>
          <a:lstStyle/>
          <a:p>
            <a:pPr algn="just"/>
            <a:r>
              <a:rPr lang="en-US" b="1" dirty="0" smtClean="0">
                <a:latin typeface="Calibri" pitchFamily="34" charset="0"/>
              </a:rPr>
              <a:t>FIGURE</a:t>
            </a:r>
            <a:r>
              <a:rPr lang="en-US" b="1" dirty="0" smtClean="0"/>
              <a:t> </a:t>
            </a:r>
            <a:r>
              <a:rPr lang="en-US" b="1" dirty="0" smtClean="0">
                <a:latin typeface="Calibri" pitchFamily="34" charset="0"/>
              </a:rPr>
              <a:t>3 </a:t>
            </a:r>
            <a:r>
              <a:rPr lang="en-US" dirty="0" smtClean="0">
                <a:latin typeface="Calibri" pitchFamily="34" charset="0"/>
              </a:rPr>
              <a:t>(a) Centrifuge casting-centrifugal force causes metal to flow to the mold cavities away from the axis of rotation; and (b) the casting.</a:t>
            </a:r>
          </a:p>
        </p:txBody>
      </p:sp>
      <p:pic>
        <p:nvPicPr>
          <p:cNvPr id="3074" name="Picture 2"/>
          <p:cNvPicPr>
            <a:picLocks noChangeAspect="1" noChangeArrowheads="1"/>
          </p:cNvPicPr>
          <p:nvPr/>
        </p:nvPicPr>
        <p:blipFill>
          <a:blip r:embed="rId2" cstate="print"/>
          <a:srcRect l="4340"/>
          <a:stretch>
            <a:fillRect/>
          </a:stretch>
        </p:blipFill>
        <p:spPr bwMode="auto">
          <a:xfrm>
            <a:off x="2895600" y="2209800"/>
            <a:ext cx="5953125" cy="3962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4216</TotalTime>
  <Words>845</Words>
  <Application>Microsoft Office PowerPoint</Application>
  <PresentationFormat>On-screen Show (4:3)</PresentationFormat>
  <Paragraphs>54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Equity</vt:lpstr>
      <vt:lpstr>Slide 1</vt:lpstr>
      <vt:lpstr>Slide 2</vt:lpstr>
      <vt:lpstr>Slide 3</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lappie</dc:creator>
  <cp:lastModifiedBy>lappie</cp:lastModifiedBy>
  <cp:revision>157</cp:revision>
  <dcterms:created xsi:type="dcterms:W3CDTF">2017-08-12T11:37:44Z</dcterms:created>
  <dcterms:modified xsi:type="dcterms:W3CDTF">2017-11-26T20:45:10Z</dcterms:modified>
</cp:coreProperties>
</file>